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3"/>
  </p:sldMasterIdLst>
  <p:notesMasterIdLst>
    <p:notesMasterId r:id="rId16"/>
  </p:notesMasterIdLst>
  <p:sldIdLst>
    <p:sldId id="270" r:id="rId4"/>
    <p:sldId id="272" r:id="rId5"/>
    <p:sldId id="310" r:id="rId6"/>
    <p:sldId id="381" r:id="rId7"/>
    <p:sldId id="390" r:id="rId8"/>
    <p:sldId id="371" r:id="rId9"/>
    <p:sldId id="389" r:id="rId10"/>
    <p:sldId id="311" r:id="rId11"/>
    <p:sldId id="383" r:id="rId12"/>
    <p:sldId id="375" r:id="rId13"/>
    <p:sldId id="379" r:id="rId14"/>
    <p:sldId id="391" r:id="rId15"/>
  </p:sldIdLst>
  <p:sldSz cx="9144000" cy="6858000" type="screen4x3"/>
  <p:notesSz cx="6858000" cy="9313863"/>
  <p:embeddedFontLst>
    <p:embeddedFont>
      <p:font typeface="Trebuchet MS" panose="020B060302020202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4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0000FF"/>
    <a:srgbClr val="996600"/>
    <a:srgbClr val="663300"/>
    <a:srgbClr val="0080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4" autoAdjust="0"/>
    <p:restoredTop sz="95459" autoAdjust="0"/>
  </p:normalViewPr>
  <p:slideViewPr>
    <p:cSldViewPr>
      <p:cViewPr varScale="1">
        <p:scale>
          <a:sx n="84" d="100"/>
          <a:sy n="84" d="100"/>
        </p:scale>
        <p:origin x="1392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136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3106" y="67"/>
      </p:cViewPr>
      <p:guideLst>
        <p:guide orient="horz" pos="2934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2.fntdata"/><Relationship Id="rId3" Type="http://schemas.openxmlformats.org/officeDocument/2006/relationships/slideMaster" Target="slideMasters/slideMaster1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1.fntdata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font" Target="fonts/font3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00F164F-32E1-4334-B88C-B6A0279C14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66012"/>
          </a:xfrm>
          <a:prstGeom prst="rect">
            <a:avLst/>
          </a:prstGeom>
        </p:spPr>
        <p:txBody>
          <a:bodyPr vert="horz" lIns="92616" tIns="46309" rIns="92616" bIns="46309" rtlCol="0"/>
          <a:lstStyle>
            <a:lvl1pPr algn="l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195E73-DAC3-4C55-82D6-6D7D0A6F202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027" y="0"/>
            <a:ext cx="2972421" cy="466012"/>
          </a:xfrm>
          <a:prstGeom prst="rect">
            <a:avLst/>
          </a:prstGeom>
        </p:spPr>
        <p:txBody>
          <a:bodyPr vert="horz" lIns="92616" tIns="46309" rIns="92616" bIns="46309" rtlCol="0"/>
          <a:lstStyle>
            <a:lvl1pPr algn="r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4A52134-18F3-482B-A765-5ECF1D864593}" type="datetimeFigureOut">
              <a:rPr lang="en-US"/>
              <a:pPr>
                <a:defRPr/>
              </a:pPr>
              <a:t>7/6/2025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D4EAD93-6AC7-4851-B315-512D6BAD732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700088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16" tIns="46309" rIns="92616" bIns="4630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8B654BC5-1493-4C0F-B2BA-D8E7396C1B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6421" y="4424721"/>
            <a:ext cx="5485158" cy="4190921"/>
          </a:xfrm>
          <a:prstGeom prst="rect">
            <a:avLst/>
          </a:prstGeom>
        </p:spPr>
        <p:txBody>
          <a:bodyPr vert="horz" lIns="92616" tIns="46309" rIns="92616" bIns="46309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2F8671-563D-450C-A333-B3B999ACA63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1" y="8846261"/>
            <a:ext cx="2972421" cy="466012"/>
          </a:xfrm>
          <a:prstGeom prst="rect">
            <a:avLst/>
          </a:prstGeom>
        </p:spPr>
        <p:txBody>
          <a:bodyPr vert="horz" lIns="92616" tIns="46309" rIns="92616" bIns="46309" rtlCol="0" anchor="b"/>
          <a:lstStyle>
            <a:lvl1pPr algn="l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63B7C7-0454-4B4D-BB3B-92E92D987B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027" y="8846261"/>
            <a:ext cx="2972421" cy="466012"/>
          </a:xfrm>
          <a:prstGeom prst="rect">
            <a:avLst/>
          </a:prstGeom>
        </p:spPr>
        <p:txBody>
          <a:bodyPr vert="horz" wrap="square" lIns="92616" tIns="46309" rIns="92616" bIns="4630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949B4E2A-18F6-46ED-85E5-88AEF0E323F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id="{B499E597-1D12-4629-B497-1D1D50F0B51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>
            <a:extLst>
              <a:ext uri="{FF2B5EF4-FFF2-40B4-BE49-F238E27FC236}">
                <a16:creationId xmlns:a16="http://schemas.microsoft.com/office/drawing/2014/main" id="{6225D7C0-7DEC-4675-A883-02942F4FCD5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F39BF3A9-3F52-42A9-B216-5680A3D6FE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3A96445-D7FD-4B7A-AA51-AF736F233DDA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15FC6B24-BF0D-4FDF-8871-B04C9FFE1D3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DB81E09B-6839-4AC9-8D24-DA241FFDE68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FBB1EED0-4DD3-415F-80E2-DCA2115060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B424DD0-D0BC-4133-8385-3524EDA93280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11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FE5F30-7871-1B1A-CB80-BEF0C7A66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A8A0296E-31C0-F6D8-6C39-F42613AF578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72156CE0-0D27-CCBA-772A-D3976ADD012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0FCE5028-40F7-F737-E2F9-54E9E75758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B424DD0-D0BC-4133-8385-3524EDA93280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095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:a16="http://schemas.microsoft.com/office/drawing/2014/main" id="{2A8C6737-C3EA-42B6-8322-0D30F0EB49D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>
            <a:extLst>
              <a:ext uri="{FF2B5EF4-FFF2-40B4-BE49-F238E27FC236}">
                <a16:creationId xmlns:a16="http://schemas.microsoft.com/office/drawing/2014/main" id="{EA5B6A36-EE6A-46C6-B68D-41BFCBF204E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04AF7C56-1D24-45E1-81EE-719F0C3E25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BC6A86B-40B5-456C-A9ED-F9E7B407D135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>
            <a:extLst>
              <a:ext uri="{FF2B5EF4-FFF2-40B4-BE49-F238E27FC236}">
                <a16:creationId xmlns:a16="http://schemas.microsoft.com/office/drawing/2014/main" id="{BDE75977-C6AF-44BD-84BF-7458BF4E7B6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>
            <a:extLst>
              <a:ext uri="{FF2B5EF4-FFF2-40B4-BE49-F238E27FC236}">
                <a16:creationId xmlns:a16="http://schemas.microsoft.com/office/drawing/2014/main" id="{865F6CD0-0231-46B4-A5E2-D42F6AC081B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12292" name="Slide Number Placeholder 3">
            <a:extLst>
              <a:ext uri="{FF2B5EF4-FFF2-40B4-BE49-F238E27FC236}">
                <a16:creationId xmlns:a16="http://schemas.microsoft.com/office/drawing/2014/main" id="{7CC1928F-C515-403C-826D-701808947C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91A3C2E-DA38-43B6-9D7E-03299621884C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id="{287F4DD9-EB08-45CC-A026-B475B824FC3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>
            <a:extLst>
              <a:ext uri="{FF2B5EF4-FFF2-40B4-BE49-F238E27FC236}">
                <a16:creationId xmlns:a16="http://schemas.microsoft.com/office/drawing/2014/main" id="{7961B558-5AD1-48C4-BEC8-5382940B224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1068E401-8748-47AB-91F4-9DC7EDF2EF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198FB30-C7EF-42C1-93F6-44C4BE33AAAF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>
            <a:extLst>
              <a:ext uri="{FF2B5EF4-FFF2-40B4-BE49-F238E27FC236}">
                <a16:creationId xmlns:a16="http://schemas.microsoft.com/office/drawing/2014/main" id="{ADBF8DA0-BBE5-434B-A095-05404F8CFCC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>
            <a:extLst>
              <a:ext uri="{FF2B5EF4-FFF2-40B4-BE49-F238E27FC236}">
                <a16:creationId xmlns:a16="http://schemas.microsoft.com/office/drawing/2014/main" id="{22990027-956C-4F02-9B86-69692035B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6421" y="4424722"/>
            <a:ext cx="5485158" cy="458376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sz="1300" dirty="0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A6E4A555-7CF3-47C2-87B1-572213098D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09DC4F6-EEBD-44A7-82D1-C6A585805AF6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812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>
            <a:extLst>
              <a:ext uri="{FF2B5EF4-FFF2-40B4-BE49-F238E27FC236}">
                <a16:creationId xmlns:a16="http://schemas.microsoft.com/office/drawing/2014/main" id="{ADBF8DA0-BBE5-434B-A095-05404F8CFCC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>
            <a:extLst>
              <a:ext uri="{FF2B5EF4-FFF2-40B4-BE49-F238E27FC236}">
                <a16:creationId xmlns:a16="http://schemas.microsoft.com/office/drawing/2014/main" id="{22990027-956C-4F02-9B86-69692035B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6421" y="4424722"/>
            <a:ext cx="5485158" cy="458376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sz="1300" dirty="0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A6E4A555-7CF3-47C2-87B1-572213098D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09DC4F6-EEBD-44A7-82D1-C6A585805AF6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>
            <a:extLst>
              <a:ext uri="{FF2B5EF4-FFF2-40B4-BE49-F238E27FC236}">
                <a16:creationId xmlns:a16="http://schemas.microsoft.com/office/drawing/2014/main" id="{177651BC-DEC7-4483-8665-EFB23CFA321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>
            <a:extLst>
              <a:ext uri="{FF2B5EF4-FFF2-40B4-BE49-F238E27FC236}">
                <a16:creationId xmlns:a16="http://schemas.microsoft.com/office/drawing/2014/main" id="{7A165ECA-A0E3-469D-85C1-BE9264DB5A5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28676" name="Slide Number Placeholder 3">
            <a:extLst>
              <a:ext uri="{FF2B5EF4-FFF2-40B4-BE49-F238E27FC236}">
                <a16:creationId xmlns:a16="http://schemas.microsoft.com/office/drawing/2014/main" id="{A026F6E4-9BC2-47EF-BFDF-51031415E4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3BDBD51-4623-4403-9C42-B11EABF42A17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A7E42C2B-8CC5-41CC-8C3E-321E6A04E41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B3570297-6E4A-46D9-A96F-DD39D38217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6421" y="4424722"/>
            <a:ext cx="5485158" cy="43547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1B0C224B-DFB1-41DE-92BB-267CBBCB62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9CDAB8D-B7CC-48A7-A2D4-47EC0114A0B8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>
            <a:extLst>
              <a:ext uri="{FF2B5EF4-FFF2-40B4-BE49-F238E27FC236}">
                <a16:creationId xmlns:a16="http://schemas.microsoft.com/office/drawing/2014/main" id="{F921DAEF-B8E0-4860-92F8-0D2D5AB3ABF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>
            <a:extLst>
              <a:ext uri="{FF2B5EF4-FFF2-40B4-BE49-F238E27FC236}">
                <a16:creationId xmlns:a16="http://schemas.microsoft.com/office/drawing/2014/main" id="{7325981D-3EB3-4F66-84E5-1D1854E4D14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33796" name="Slide Number Placeholder 3">
            <a:extLst>
              <a:ext uri="{FF2B5EF4-FFF2-40B4-BE49-F238E27FC236}">
                <a16:creationId xmlns:a16="http://schemas.microsoft.com/office/drawing/2014/main" id="{B0432ADF-9498-43D0-82EA-32165999A2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539A9D5-98BD-4961-B791-DEE136F266E8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10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it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2469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hapt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5240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400" b="1" cap="small" baseline="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63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opic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04324" y="1295400"/>
            <a:ext cx="7534876" cy="4906963"/>
          </a:xfrm>
          <a:prstGeom prst="rect">
            <a:avLst/>
          </a:prstGeom>
        </p:spPr>
        <p:txBody>
          <a:bodyPr/>
          <a:lstStyle>
            <a:lvl1pPr marL="283464" indent="-283464">
              <a:spcBef>
                <a:spcPts val="2016"/>
              </a:spcBef>
              <a:buFont typeface="Arial" pitchFamily="34" charset="0"/>
              <a:buChar char="•"/>
              <a:defRPr sz="2800"/>
            </a:lvl1pPr>
            <a:lvl2pPr>
              <a:spcBef>
                <a:spcPts val="1000"/>
              </a:spcBef>
              <a:defRPr sz="2400"/>
            </a:lvl2pPr>
            <a:lvl3pPr>
              <a:buSzPct val="100000"/>
              <a:buFont typeface="Arial" pitchFamily="34" charset="0"/>
              <a:buChar char="•"/>
              <a:defRPr/>
            </a:lvl3pPr>
            <a:lvl4pPr>
              <a:defRPr sz="22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134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968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r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58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ir_Pictur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rgbClr val="00206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3717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Air_Hand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096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A3382B5-D3BB-4A69-A52E-0340D449554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FCB02FF-5D3F-425C-AF2F-FD6F1322398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990600" y="1600200"/>
            <a:ext cx="7696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75" r:id="rId3"/>
    <p:sldLayoutId id="2147483976" r:id="rId4"/>
    <p:sldLayoutId id="2147483977" r:id="rId5"/>
    <p:sldLayoutId id="2147483978" r:id="rId6"/>
    <p:sldLayoutId id="2147483979" r:id="rId7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 cap="small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pps.nationalmap.gov/downloader/#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77356D4F-BF0D-48D0-9D64-07B9FFF253BD}"/>
              </a:ext>
            </a:extLst>
          </p:cNvPr>
          <p:cNvSpPr txBox="1">
            <a:spLocks/>
          </p:cNvSpPr>
          <p:nvPr/>
        </p:nvSpPr>
        <p:spPr>
          <a:xfrm>
            <a:off x="5410200" y="4572000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r>
              <a:rPr lang="en-US" cap="small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Course: MODL 301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CD5881D-90D6-4901-B277-4A37DBED3A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52400"/>
            <a:ext cx="6400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Pollution Dispersion Models:</a:t>
            </a:r>
          </a:p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with the AERMOD Modeling System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5E3FF36-1F25-4245-A89F-764BB92A588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49238" y="869950"/>
            <a:ext cx="8894762" cy="6238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small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AERMAP Hands-on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D6CEE8E1-B094-4D95-B5D3-A64CB5AEE8C9}"/>
              </a:ext>
            </a:extLst>
          </p:cNvPr>
          <p:cNvSpPr txBox="1">
            <a:spLocks/>
          </p:cNvSpPr>
          <p:nvPr/>
        </p:nvSpPr>
        <p:spPr>
          <a:xfrm>
            <a:off x="5408613" y="4973638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endParaRPr lang="en-US" cap="small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39423EA-3A36-4150-BE26-895C443EF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Running AERMAP</a:t>
            </a:r>
          </a:p>
        </p:txBody>
      </p:sp>
      <p:sp>
        <p:nvSpPr>
          <p:cNvPr id="32771" name="Content Placeholder 6">
            <a:extLst>
              <a:ext uri="{FF2B5EF4-FFF2-40B4-BE49-F238E27FC236}">
                <a16:creationId xmlns:a16="http://schemas.microsoft.com/office/drawing/2014/main" id="{73BB9E81-D876-4309-8091-AC95075ABD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81328" y="928688"/>
            <a:ext cx="7239000" cy="32766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AERMAP control file can be either user named (and therefore must be included on the command line), or use the default name </a:t>
            </a:r>
            <a:r>
              <a:rPr lang="en-US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aermap.inp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(then only need to type the executable at the </a:t>
            </a:r>
            <a:r>
              <a:rPr lang="en-US" alt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comanad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line).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this exercise we will use the user defined name of aermap_1deg.inp</a:t>
            </a:r>
            <a:endParaRPr lang="en-US" altLang="en-US" sz="1100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run AERMAP for this activity </a:t>
            </a:r>
            <a:r>
              <a:rPr lang="en-US" altLang="en-US" sz="20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double click the </a:t>
            </a:r>
            <a:r>
              <a:rPr lang="en-US" altLang="en-US" sz="200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.bat </a:t>
            </a:r>
            <a:r>
              <a:rPr lang="en-US" altLang="en-US" sz="20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file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command prompt window will open showing the progress of the program.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773" name="Picture 5" descr="The grid shown includes receptors placed along the property/fence line and a nested grid of discrete Cartesian receptors. The spacing of the receptors in the nested grid are 100 meters from the property line out to 2,000 meters (2 km) and 200-meter spacing out to 5,000 meters (5 km). A total of 3,817 receptors are used for this modeling scenario.&#10;">
            <a:extLst>
              <a:ext uri="{FF2B5EF4-FFF2-40B4-BE49-F238E27FC236}">
                <a16:creationId xmlns:a16="http://schemas.microsoft.com/office/drawing/2014/main" id="{DB3A96E7-1144-452C-9C55-4CF9774B46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088" y="4308987"/>
            <a:ext cx="7239000" cy="254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CE430CA-BB6C-40EB-A77A-4DAB8B93C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0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AERMAP Output for Input to AERMOD</a:t>
            </a:r>
          </a:p>
        </p:txBody>
      </p:sp>
      <p:sp>
        <p:nvSpPr>
          <p:cNvPr id="36867" name="Content Placeholder 6">
            <a:extLst>
              <a:ext uri="{FF2B5EF4-FFF2-40B4-BE49-F238E27FC236}">
                <a16:creationId xmlns:a16="http://schemas.microsoft.com/office/drawing/2014/main" id="{672F84BA-B9E9-4CA7-BC62-1DA96C5300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623888"/>
            <a:ext cx="7239000" cy="4724400"/>
          </a:xfrm>
        </p:spPr>
        <p:txBody>
          <a:bodyPr/>
          <a:lstStyle/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AERMAP produces several output files 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MC_nested_1deg.dat – This file contains all receptors that include receptor elevation and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This file is input to the AERMOD’s .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inp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file via the 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INCLUDE keyword.</a:t>
            </a:r>
            <a:endParaRPr lang="en-US" altLang="en-US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MC_src.src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This file contains the elevation for the sources that you could include using the INCLUDE keyword but we will just paste into AERMOD’s .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inp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file since only 3 sources</a:t>
            </a:r>
          </a:p>
          <a:p>
            <a:pPr lvl="1" eaLnBrk="1" hangingPunct="1"/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953DCC-F679-2D1D-E4F3-79F77AC015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E36C5C2-62C1-27B5-33F7-B495832B4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0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Informational AERMAP Output</a:t>
            </a:r>
          </a:p>
        </p:txBody>
      </p:sp>
      <p:sp>
        <p:nvSpPr>
          <p:cNvPr id="36867" name="Content Placeholder 6">
            <a:extLst>
              <a:ext uri="{FF2B5EF4-FFF2-40B4-BE49-F238E27FC236}">
                <a16:creationId xmlns:a16="http://schemas.microsoft.com/office/drawing/2014/main" id="{109C059C-68D8-807C-5FD4-ABDE2D487E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623888"/>
            <a:ext cx="7239000" cy="4724400"/>
          </a:xfrm>
        </p:spPr>
        <p:txBody>
          <a:bodyPr/>
          <a:lstStyle/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AERMAP produces several output files 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AERMAP.OUT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General summary of the run</a:t>
            </a: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MAPDETAIL.OUT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Summary of information regarding each Seamless DEM file based on the results of the checking routines (for debugging problems)</a:t>
            </a: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MAPPARAMS.OUT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Summary of the parameters for each Seamless DEM file, based on the contents of the header record; and documents the adjacency of the files within the application area (for debugging problems)</a:t>
            </a: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517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1">
            <a:extLst>
              <a:ext uri="{FF2B5EF4-FFF2-40B4-BE49-F238E27FC236}">
                <a16:creationId xmlns:a16="http://schemas.microsoft.com/office/drawing/2014/main" id="{D3E7F287-21C3-4025-970F-2B247E96D2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036638"/>
            <a:ext cx="7305675" cy="5516562"/>
          </a:xfrm>
        </p:spPr>
        <p:txBody>
          <a:bodyPr/>
          <a:lstStyle/>
          <a:p>
            <a:pPr marL="282575" indent="-282575" eaLnBrk="1" hangingPunct="1">
              <a:spcBef>
                <a:spcPts val="2013"/>
              </a:spcBef>
              <a:buFont typeface="Arial" pitchFamily="34" charset="0"/>
              <a:buNone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end of this lesson the student should be able to: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 the modeling domain 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Download terrain data and uncompress it for use in AERMAP  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the input requirements needed to run AERMAP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 an AERMAP control file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Execute the AERMAP preprocessing program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 AERMAP output</a:t>
            </a:r>
          </a:p>
          <a:p>
            <a:pPr marL="0" indent="0" eaLnBrk="1" hangingPunct="1">
              <a:spcBef>
                <a:spcPts val="2013"/>
              </a:spcBef>
              <a:buFont typeface="Arial" pitchFamily="34" charset="0"/>
              <a:buNone/>
              <a:defRPr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26F563-CE3F-4FBC-AB38-107E92E9F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Learning Objectives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14987C4-DC3E-4A92-8D10-35B3FE678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Search Domain</a:t>
            </a:r>
          </a:p>
        </p:txBody>
      </p:sp>
      <p:sp>
        <p:nvSpPr>
          <p:cNvPr id="11267" name="Content Placeholder 6">
            <a:extLst>
              <a:ext uri="{FF2B5EF4-FFF2-40B4-BE49-F238E27FC236}">
                <a16:creationId xmlns:a16="http://schemas.microsoft.com/office/drawing/2014/main" id="{D8CB75C8-A3A0-453C-BF3A-561BB00EEB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7800" y="1295400"/>
            <a:ext cx="7391400" cy="52578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Considerations for Defining the Domain: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area containing the sources to be modeled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full receptor area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area that contains all </a:t>
            </a:r>
            <a:r>
              <a:rPr lang="en-US" altLang="en-US" sz="20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significant terrain elevations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is called the </a:t>
            </a: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Search Domain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because its primary purpose is to determine the proper hill height scale for each receptor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cross Universal Transverse Mercator (UTM) zones </a:t>
            </a:r>
            <a:endParaRPr lang="en-US" altLang="en-U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coordinates must be referenced to same zone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A5BCF1B-9729-42F4-8DE9-6E0173742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6675" y="57150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Search Domain</a:t>
            </a:r>
          </a:p>
        </p:txBody>
      </p:sp>
      <p:sp>
        <p:nvSpPr>
          <p:cNvPr id="13315" name="Content Placeholder 6">
            <a:extLst>
              <a:ext uri="{FF2B5EF4-FFF2-40B4-BE49-F238E27FC236}">
                <a16:creationId xmlns:a16="http://schemas.microsoft.com/office/drawing/2014/main" id="{E838CCD4-BD62-4B8C-B163-B8FA8FD17A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4775" y="1219200"/>
            <a:ext cx="7391400" cy="5815012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far should the search domain extend?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specific guidance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Examine the region beyond the receptor network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domain needs to be large enough for the correct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 found for each receptor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all terrain close enough to all receptors that can impact the flow in relation to the receptor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not include extremely high but distant terrain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8D57785-C26E-4C37-B82A-D2DEB922C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86632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AERMAP—Obtaining NED Data</a:t>
            </a:r>
          </a:p>
        </p:txBody>
      </p:sp>
      <p:sp>
        <p:nvSpPr>
          <p:cNvPr id="15363" name="Content Placeholder 6">
            <a:extLst>
              <a:ext uri="{FF2B5EF4-FFF2-40B4-BE49-F238E27FC236}">
                <a16:creationId xmlns:a16="http://schemas.microsoft.com/office/drawing/2014/main" id="{BFB8A27D-3F41-42D8-93F1-BBE5A04FDA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22248" y="701376"/>
            <a:ext cx="7772400" cy="52578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recommended that the “3DEP Seamless Digital Elevation Model (DEM)” (NED) data be used for AERMAP</a:t>
            </a:r>
          </a:p>
          <a:p>
            <a:pPr eaLnBrk="1" hangingPunct="1">
              <a:spcBef>
                <a:spcPts val="1800"/>
              </a:spcBef>
              <a:defRPr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3DEP Seamless DEM data or (NED) can be obtained from:</a:t>
            </a:r>
          </a:p>
          <a:p>
            <a:pPr lvl="1" eaLnBrk="1" hangingPunct="1">
              <a:spcBef>
                <a:spcPts val="1800"/>
              </a:spcBef>
              <a:defRPr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https://apps.nationalmap.gov/downloader/#/</a:t>
            </a: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800"/>
              </a:spcBef>
              <a:defRPr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the following instructions to acquire the DEM Data: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eaLnBrk="1" hangingPunct="1">
              <a:spcBef>
                <a:spcPts val="1800"/>
              </a:spcBef>
              <a:buNone/>
              <a:defRPr/>
            </a:pP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  <a:defRPr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</a:pP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200"/>
              </a:spcBef>
              <a:buFont typeface="Wingdings" pitchFamily="2" charset="2"/>
              <a:buNone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200"/>
              </a:spcBef>
              <a:buFont typeface="Wingdings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C0C13A-BBFE-D935-390A-46B59EF9D316}"/>
              </a:ext>
            </a:extLst>
          </p:cNvPr>
          <p:cNvSpPr txBox="1"/>
          <p:nvPr/>
        </p:nvSpPr>
        <p:spPr>
          <a:xfrm>
            <a:off x="1368552" y="2590800"/>
            <a:ext cx="77754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/>
              <a:t>In the left panel select the box, under Data, labeled “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system-ui"/>
              </a:rPr>
              <a:t>Elevation Products (3DEP)” </a:t>
            </a:r>
          </a:p>
          <a:p>
            <a:pPr marL="233363" indent="-233363">
              <a:buAutoNum type="arabicPeriod"/>
            </a:pPr>
            <a:r>
              <a:rPr lang="en-US" sz="1400" b="0" i="0" dirty="0">
                <a:solidFill>
                  <a:srgbClr val="212529"/>
                </a:solidFill>
                <a:effectLst/>
                <a:latin typeface="system-ui"/>
              </a:rPr>
              <a:t>Check the box “1 arc-second DEM” and leave the box “Current”, under “1 arc-second DEM” checked.</a:t>
            </a:r>
          </a:p>
          <a:p>
            <a:pPr marL="233363" indent="-233363">
              <a:buAutoNum type="arabicPeriod"/>
            </a:pPr>
            <a:r>
              <a:rPr lang="en-US" sz="1400" dirty="0">
                <a:solidFill>
                  <a:srgbClr val="212529"/>
                </a:solidFill>
                <a:latin typeface="system-ui"/>
              </a:rPr>
              <a:t>Uncheck all other boxes and make sure radio button </a:t>
            </a:r>
            <a:r>
              <a:rPr lang="en-US" sz="1400" dirty="0" err="1">
                <a:solidFill>
                  <a:srgbClr val="212529"/>
                </a:solidFill>
                <a:latin typeface="system-ui"/>
              </a:rPr>
              <a:t>GeoTiff</a:t>
            </a:r>
            <a:r>
              <a:rPr lang="en-US" sz="1400" dirty="0">
                <a:solidFill>
                  <a:srgbClr val="212529"/>
                </a:solidFill>
                <a:latin typeface="system-ui"/>
              </a:rPr>
              <a:t> is selected</a:t>
            </a:r>
          </a:p>
          <a:p>
            <a:pPr marL="233363" indent="-233363">
              <a:buAutoNum type="arabicPeriod"/>
            </a:pPr>
            <a:r>
              <a:rPr lang="en-US" sz="1400" dirty="0">
                <a:solidFill>
                  <a:srgbClr val="212529"/>
                </a:solidFill>
                <a:latin typeface="system-ui"/>
              </a:rPr>
              <a:t>Type in Martins Creek in the last text box in the upper right corner of the map – This will take you the town of Martins Creek</a:t>
            </a:r>
          </a:p>
          <a:p>
            <a:pPr marL="233363" indent="-233363">
              <a:buAutoNum type="arabicPeriod"/>
            </a:pPr>
            <a:r>
              <a:rPr lang="en-US" sz="1400" dirty="0">
                <a:solidFill>
                  <a:srgbClr val="212529"/>
                </a:solidFill>
                <a:latin typeface="system-ui"/>
              </a:rPr>
              <a:t>Move NE along the Delaware River to the town of Belvidere. The power station is located approximately ½ way between Martins Creek and Belvidere on the PA side of the river. – move to that location.</a:t>
            </a:r>
          </a:p>
          <a:p>
            <a:pPr marL="233363" indent="-233363">
              <a:buAutoNum type="arabicPeriod"/>
            </a:pPr>
            <a:r>
              <a:rPr lang="en-US" sz="1200" dirty="0"/>
              <a:t>Determine the size for your Search Domain and zoom out until your area on the screen is larger than the size of your Search Domain.</a:t>
            </a:r>
          </a:p>
          <a:p>
            <a:pPr marL="233363" indent="-233363">
              <a:buAutoNum type="arabicPeriod"/>
            </a:pPr>
            <a:r>
              <a:rPr lang="en-US" sz="1200" dirty="0"/>
              <a:t>Scroll the left panel to the top and click on the icon “Extent”</a:t>
            </a:r>
          </a:p>
          <a:p>
            <a:pPr marL="233363" indent="-233363">
              <a:buAutoNum type="arabicPeriod"/>
            </a:pPr>
            <a:r>
              <a:rPr lang="en-US" sz="1200" dirty="0"/>
              <a:t>Place the red dot curser beyond the NW corner of the search domain. Then continuing to hold the left mouse button down move the cursor to a point well beyond the SE corner of the search domain.</a:t>
            </a:r>
          </a:p>
          <a:p>
            <a:pPr marL="233363" indent="-233363">
              <a:buAutoNum type="arabicPeriod"/>
            </a:pPr>
            <a:r>
              <a:rPr lang="en-US" sz="1200" dirty="0"/>
              <a:t>In the left panel click on “Search Products”</a:t>
            </a:r>
          </a:p>
          <a:p>
            <a:pPr marL="233363" indent="-233363">
              <a:buAutoNum type="arabicPeriod"/>
            </a:pPr>
            <a:r>
              <a:rPr lang="en-US" sz="1200" dirty="0"/>
              <a:t>Two maps should appear in the left panel.  Move the cursor over each to ensure that they cover the entire red box on the map.</a:t>
            </a:r>
          </a:p>
          <a:p>
            <a:pPr marL="233363" indent="-233363">
              <a:buAutoNum type="arabicPeriod"/>
            </a:pPr>
            <a:r>
              <a:rPr lang="en-US" sz="1200" dirty="0"/>
              <a:t>For each map in the left panel click on the shopping cart icons. Then click the word cart at the top of the panel. This will show the maps in a different table</a:t>
            </a:r>
          </a:p>
          <a:p>
            <a:pPr marL="233363" indent="-233363">
              <a:buAutoNum type="arabicPeriod"/>
            </a:pPr>
            <a:r>
              <a:rPr lang="en-US" sz="1200" dirty="0"/>
              <a:t>Click the phrase “Other Format (TIF)”, for each map, under the column Download and they will download to your computer (</a:t>
            </a:r>
            <a:r>
              <a:rPr lang="en-US" sz="1200" b="1" dirty="0"/>
              <a:t>DON’T DOWNLOAD NOW</a:t>
            </a:r>
            <a:r>
              <a:rPr lang="en-US" sz="1200" dirty="0"/>
              <a:t>).  </a:t>
            </a:r>
          </a:p>
          <a:p>
            <a:pPr marL="233363" indent="-233363">
              <a:buAutoNum type="arabicPeriod"/>
            </a:pPr>
            <a:endParaRPr lang="en-US" sz="1200" dirty="0"/>
          </a:p>
          <a:p>
            <a:pPr marL="233363" indent="-233363">
              <a:buAutoNum type="arabicPeriod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79057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8D57785-C26E-4C37-B82A-D2DEB922C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86632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AERMAP—Obtaining NED Data</a:t>
            </a:r>
          </a:p>
        </p:txBody>
      </p:sp>
      <p:sp>
        <p:nvSpPr>
          <p:cNvPr id="15363" name="Content Placeholder 6">
            <a:extLst>
              <a:ext uri="{FF2B5EF4-FFF2-40B4-BE49-F238E27FC236}">
                <a16:creationId xmlns:a16="http://schemas.microsoft.com/office/drawing/2014/main" id="{BFB8A27D-3F41-42D8-93F1-BBE5A04FDA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1066800"/>
            <a:ext cx="7772400" cy="5257800"/>
          </a:xfrm>
        </p:spPr>
        <p:txBody>
          <a:bodyPr/>
          <a:lstStyle/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data that is downloaded from this site is compressed and can’t be used in AERMAP.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procedure needed to uncompress the terrain files is found in the following document: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file is located in the …\Presentations\ sub-directory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 through how you would download but don’t actually download – data is provided in: \&gt;MODL_301\Hands-On\AERMAP\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Seamless_DEM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\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</a:pPr>
            <a:endParaRPr lang="en-US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200"/>
              </a:spcBef>
              <a:buFont typeface="Wingdings" pitchFamily="2" charset="2"/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  <a:buFont typeface="Arial" panose="020B0604020202020204" pitchFamily="34" charset="0"/>
              <a:buNone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200"/>
              </a:spcBef>
              <a:buFont typeface="Wingdings" pitchFamily="2" charset="2"/>
              <a:buNone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7D2DD8BC-E2A1-5C2A-0C8D-C7677EFFBB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8511476"/>
              </p:ext>
            </p:extLst>
          </p:nvPr>
        </p:nvGraphicFramePr>
        <p:xfrm>
          <a:off x="1438101" y="2933700"/>
          <a:ext cx="6267797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ckager Shell Object" showAsIcon="1" r:id="rId3" imgW="3756695" imgH="517956" progId="Package">
                  <p:embed/>
                </p:oleObj>
              </mc:Choice>
              <mc:Fallback>
                <p:oleObj name="Packager Shell Object" showAsIcon="1" r:id="rId3" imgW="3756695" imgH="517956" progId="Package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7D2DD8BC-E2A1-5C2A-0C8D-C7677EFFBB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38101" y="2933700"/>
                        <a:ext cx="6267797" cy="99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5443E4-D056-45BB-A726-8E87F79940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0" y="915988"/>
            <a:ext cx="7162800" cy="4525962"/>
          </a:xfrm>
        </p:spPr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Seamless DEM files were needed to cover the locations of our receptors and sources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Limiting the area that AERMAP has to search reduces run time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decided to limit the search domain using the following keyword/parameters: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DOMAINXY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476000  4502000  18  506000   4529000  18</a:t>
            </a:r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search domain is approximately 10 km larger than the area covering the sources and receptors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6CC253-5FA3-49A3-BCB9-8FE8B2597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Limiting the Search Domain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557BCB1-C948-4717-96A5-3FD2E419A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Defining Receptor Locations</a:t>
            </a:r>
          </a:p>
        </p:txBody>
      </p:sp>
      <p:sp>
        <p:nvSpPr>
          <p:cNvPr id="27651" name="Content Placeholder 6">
            <a:extLst>
              <a:ext uri="{FF2B5EF4-FFF2-40B4-BE49-F238E27FC236}">
                <a16:creationId xmlns:a16="http://schemas.microsoft.com/office/drawing/2014/main" id="{A6A78513-2BFB-422B-9679-0321099793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7800" y="1295400"/>
            <a:ext cx="7239000" cy="50292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Gridded receptors are easier to specify, because only parameters defining the starting point and node spacing are required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Without a graphical user interface (GUI), discrete receptors are more difficult to specify, especially if there are thousands of receptors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our hands-on exercise we will be using discrete receptors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72364D0-F361-456F-A1C0-EB816D243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Defining Receptor Locations</a:t>
            </a:r>
          </a:p>
        </p:txBody>
      </p:sp>
      <p:pic>
        <p:nvPicPr>
          <p:cNvPr id="29700" name="Picture 4" descr="The grid shown includes receptors placed along the property/fence line and a nested grid of discrete Cartesian receptors. The spacing of the receptors in the nested grid are 100 meters from the property line out to 2,000 meters (2 km) and 200-meter spacing out to 5,000 meters (5 km). A total of 3,817 receptors are used for this modeling scenario.&#10;">
            <a:extLst>
              <a:ext uri="{FF2B5EF4-FFF2-40B4-BE49-F238E27FC236}">
                <a16:creationId xmlns:a16="http://schemas.microsoft.com/office/drawing/2014/main" id="{C9C219D4-23CA-4851-95BE-150AB06E49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663" y="1261596"/>
            <a:ext cx="7196137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DBEA751-6A78-D7F9-3AAC-4B5F704C6C40}"/>
              </a:ext>
            </a:extLst>
          </p:cNvPr>
          <p:cNvSpPr txBox="1"/>
          <p:nvPr/>
        </p:nvSpPr>
        <p:spPr>
          <a:xfrm>
            <a:off x="3086099" y="928688"/>
            <a:ext cx="419100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ANCHORXY   495510  4513680   495510 4513680   18   4</a:t>
            </a:r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D0CB8682-3762-4EAB-8932-5B7BBEC5491E}"/>
              </a:ext>
            </a:extLst>
          </p:cNvPr>
          <p:cNvSpPr/>
          <p:nvPr/>
        </p:nvSpPr>
        <p:spPr>
          <a:xfrm rot="-5400000" flipH="1" flipV="1">
            <a:off x="4555098" y="1888098"/>
            <a:ext cx="2548403" cy="1295400"/>
          </a:xfrm>
          <a:prstGeom prst="line">
            <a:avLst/>
          </a:prstGeom>
          <a:solidFill>
            <a:srgbClr val="66CC00">
              <a:alpha val="5000"/>
            </a:srgbClr>
          </a:solidFill>
          <a:ln w="18000">
            <a:solidFill>
              <a:srgbClr val="66CC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 dirty="0">
              <a:solidFill>
                <a:srgbClr val="66CC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PTI_Template_AIR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C0CF28EF51534B8C8882D09B913146" ma:contentTypeVersion="11" ma:contentTypeDescription="Create a new document." ma:contentTypeScope="" ma:versionID="12ccd4f305eb12180e9335c10773518d">
  <xsd:schema xmlns:xsd="http://www.w3.org/2001/XMLSchema" xmlns:xs="http://www.w3.org/2001/XMLSchema" xmlns:p="http://schemas.microsoft.com/office/2006/metadata/properties" xmlns:ns2="df525fa7-169b-46a1-8371-f21838c3498e" xmlns:ns3="a946c7e2-e968-47fa-b743-9bb460e7e0dc" targetNamespace="http://schemas.microsoft.com/office/2006/metadata/properties" ma:root="true" ma:fieldsID="4a897ec66a9fa50de6d2c11d8751a140" ns2:_="" ns3:_="">
    <xsd:import namespace="df525fa7-169b-46a1-8371-f21838c3498e"/>
    <xsd:import namespace="a946c7e2-e968-47fa-b743-9bb460e7e0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5fa7-169b-46a1-8371-f21838c349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46c7e2-e968-47fa-b743-9bb460e7e0d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0103801-CD3E-447B-B548-90682F0426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525fa7-169b-46a1-8371-f21838c3498e"/>
    <ds:schemaRef ds:uri="a946c7e2-e968-47fa-b743-9bb460e7e0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E585F37-EE7A-415D-A884-EEF652E7CE1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APTI_Template_AIR</Template>
  <TotalTime>8365</TotalTime>
  <Words>1025</Words>
  <Application>Microsoft Office PowerPoint</Application>
  <PresentationFormat>On-screen Show (4:3)</PresentationFormat>
  <Paragraphs>102</Paragraphs>
  <Slides>12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Times New Roman</vt:lpstr>
      <vt:lpstr>Arial</vt:lpstr>
      <vt:lpstr>Calibri</vt:lpstr>
      <vt:lpstr>Trebuchet MS</vt:lpstr>
      <vt:lpstr>Wingdings</vt:lpstr>
      <vt:lpstr>system-ui</vt:lpstr>
      <vt:lpstr>APTI_Template_AIR</vt:lpstr>
      <vt:lpstr>Packager Shell Object</vt:lpstr>
      <vt:lpstr>AERMAP Hands-on</vt:lpstr>
      <vt:lpstr>Learning Objectives</vt:lpstr>
      <vt:lpstr>Search Domain</vt:lpstr>
      <vt:lpstr>Search Domain</vt:lpstr>
      <vt:lpstr>AERMAP—Obtaining NED Data</vt:lpstr>
      <vt:lpstr>AERMAP—Obtaining NED Data</vt:lpstr>
      <vt:lpstr>Limiting the Search Domain</vt:lpstr>
      <vt:lpstr>Defining Receptor Locations</vt:lpstr>
      <vt:lpstr>Defining Receptor Locations</vt:lpstr>
      <vt:lpstr>Running AERMAP</vt:lpstr>
      <vt:lpstr>AERMAP Output for Input to AERMOD</vt:lpstr>
      <vt:lpstr>Informational AERMAP Output</vt:lpstr>
    </vt:vector>
  </TitlesOfParts>
  <Company>Amec Plc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james.paumier</dc:creator>
  <dc:description>Air PowerPoint Template - General Distribution</dc:description>
  <cp:lastModifiedBy>Alan Cimorelli</cp:lastModifiedBy>
  <cp:revision>734</cp:revision>
  <cp:lastPrinted>2025-02-27T10:52:26Z</cp:lastPrinted>
  <dcterms:created xsi:type="dcterms:W3CDTF">2013-08-27T13:26:21Z</dcterms:created>
  <dcterms:modified xsi:type="dcterms:W3CDTF">2025-07-06T17:45:28Z</dcterms:modified>
</cp:coreProperties>
</file>